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Nunito SemiBold"/>
      <p:regular r:id="rId16"/>
      <p:bold r:id="rId17"/>
      <p:italic r:id="rId18"/>
      <p:boldItalic r:id="rId19"/>
    </p:embeddedFont>
    <p:embeddedFont>
      <p:font typeface="Nuni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64969A-C994-4339-B65B-4F3A501D825D}">
  <a:tblStyle styleId="{9B64969A-C994-4339-B65B-4F3A501D825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11" Type="http://schemas.openxmlformats.org/officeDocument/2006/relationships/slide" Target="slides/slide6.xml"/><Relationship Id="rId22" Type="http://schemas.openxmlformats.org/officeDocument/2006/relationships/font" Target="fonts/Nunito-italic.fntdata"/><Relationship Id="rId10" Type="http://schemas.openxmlformats.org/officeDocument/2006/relationships/slide" Target="slides/slide5.xml"/><Relationship Id="rId21"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bold.fntdata"/><Relationship Id="rId16" Type="http://schemas.openxmlformats.org/officeDocument/2006/relationships/font" Target="fonts/NunitoSemiBold-regular.fntdata"/><Relationship Id="rId5" Type="http://schemas.openxmlformats.org/officeDocument/2006/relationships/notesMaster" Target="notesMasters/notesMaster1.xml"/><Relationship Id="rId19" Type="http://schemas.openxmlformats.org/officeDocument/2006/relationships/font" Target="fonts/NunitoSemiBold-boldItalic.fntdata"/><Relationship Id="rId6" Type="http://schemas.openxmlformats.org/officeDocument/2006/relationships/slide" Target="slides/slide1.xml"/><Relationship Id="rId18" Type="http://schemas.openxmlformats.org/officeDocument/2006/relationships/font" Target="fonts/NunitoSemi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6f8e3778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6f8e3778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4" name="Google Shape;164;g86f8e3778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5675d13e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5675d13e3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g85675d13e3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44bd3b0fb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44bd3b0fb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a44bd3b0fb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44bd3b0f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44bd3b0f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a44bd3b0f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44bd3b0fb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44bd3b0fb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ga44bd3b0fb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7a85d6041_0_2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7a85d6041_0_26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77a85d6041_0_26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44bd3b0fb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44bd3b0fb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a44bd3b0fb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44bd3b0fb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44bd3b0fb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a44bd3b0fb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16.png"/><Relationship Id="rId6"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hyperlink" Target="https://docs.google.com/spreadsheets/d/16pm0GcBv5CNEuNmhp0-fnb-TMvPT4CtT9ifh5oRRGKo/edit?pli=1#gid=203178539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hyperlink" Target="https://docs.google.com/spreadsheets/d/1_cr9D9W2WDcPL2nKz_-tl5JKntVlGegwCQfKFviN4s8/edit#gid=106438300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6934625" y="2561425"/>
            <a:ext cx="5095800" cy="1189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3700"/>
              <a:t>Popped out O-ring RCA</a:t>
            </a:r>
            <a:endParaRPr sz="3700"/>
          </a:p>
        </p:txBody>
      </p:sp>
      <p:sp>
        <p:nvSpPr>
          <p:cNvPr id="167" name="Google Shape;167;p1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b="1" i="1" lang="en-US" sz="2000"/>
              <a:t>October</a:t>
            </a:r>
            <a:endParaRPr b="1" i="1"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1" name="Google Shape;241;p28"/>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idx="1" type="subTitle"/>
          </p:nvPr>
        </p:nvSpPr>
        <p:spPr>
          <a:xfrm>
            <a:off x="6650775" y="3069500"/>
            <a:ext cx="5417400" cy="34671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0"/>
              </a:spcBef>
              <a:spcAft>
                <a:spcPts val="0"/>
              </a:spcAft>
              <a:buSzPts val="2000"/>
              <a:buAutoNum type="arabicPeriod"/>
            </a:pPr>
            <a:r>
              <a:rPr lang="en-US" sz="2000"/>
              <a:t>Abbreviations</a:t>
            </a:r>
            <a:endParaRPr sz="2000"/>
          </a:p>
          <a:p>
            <a:pPr indent="-355600" lvl="0" marL="457200" rtl="0" algn="l">
              <a:lnSpc>
                <a:spcPct val="100000"/>
              </a:lnSpc>
              <a:spcBef>
                <a:spcPts val="0"/>
              </a:spcBef>
              <a:spcAft>
                <a:spcPts val="0"/>
              </a:spcAft>
              <a:buSzPts val="2000"/>
              <a:buAutoNum type="arabicPeriod"/>
            </a:pPr>
            <a:r>
              <a:rPr lang="en-US" sz="2000"/>
              <a:t>Problem statement</a:t>
            </a:r>
            <a:endParaRPr sz="2000"/>
          </a:p>
          <a:p>
            <a:pPr indent="-355600" lvl="0" marL="457200" rtl="0" algn="l">
              <a:lnSpc>
                <a:spcPct val="100000"/>
              </a:lnSpc>
              <a:spcBef>
                <a:spcPts val="0"/>
              </a:spcBef>
              <a:spcAft>
                <a:spcPts val="0"/>
              </a:spcAft>
              <a:buSzPts val="2000"/>
              <a:buAutoNum type="arabicPeriod"/>
            </a:pPr>
            <a:r>
              <a:rPr lang="en-US" sz="2000">
                <a:solidFill>
                  <a:srgbClr val="000000"/>
                </a:solidFill>
                <a:latin typeface="Nunito SemiBold"/>
                <a:ea typeface="Nunito SemiBold"/>
                <a:cs typeface="Nunito SemiBold"/>
                <a:sym typeface="Nunito SemiBold"/>
              </a:rPr>
              <a:t>Frequency of occurrence as reported</a:t>
            </a:r>
            <a:endParaRPr sz="2000">
              <a:solidFill>
                <a:srgbClr val="000000"/>
              </a:solidFill>
              <a:latin typeface="Nunito SemiBold"/>
              <a:ea typeface="Nunito SemiBold"/>
              <a:cs typeface="Nunito SemiBold"/>
              <a:sym typeface="Nunito SemiBold"/>
            </a:endParaRPr>
          </a:p>
          <a:p>
            <a:pPr indent="-355600" lvl="0" marL="457200" rtl="0" algn="l">
              <a:lnSpc>
                <a:spcPct val="100000"/>
              </a:lnSpc>
              <a:spcBef>
                <a:spcPts val="0"/>
              </a:spcBef>
              <a:spcAft>
                <a:spcPts val="0"/>
              </a:spcAft>
              <a:buClr>
                <a:srgbClr val="000000"/>
              </a:buClr>
              <a:buSzPts val="2000"/>
              <a:buFont typeface="Nunito SemiBold"/>
              <a:buAutoNum type="arabicPeriod"/>
            </a:pPr>
            <a:r>
              <a:rPr lang="en-US" sz="2000">
                <a:solidFill>
                  <a:srgbClr val="000000"/>
                </a:solidFill>
                <a:latin typeface="Nunito SemiBold"/>
                <a:ea typeface="Nunito SemiBold"/>
                <a:cs typeface="Nunito SemiBold"/>
                <a:sym typeface="Nunito SemiBold"/>
              </a:rPr>
              <a:t>Hypothesis</a:t>
            </a:r>
            <a:endParaRPr sz="2000">
              <a:solidFill>
                <a:srgbClr val="000000"/>
              </a:solidFill>
              <a:latin typeface="Nunito SemiBold"/>
              <a:ea typeface="Nunito SemiBold"/>
              <a:cs typeface="Nunito SemiBold"/>
              <a:sym typeface="Nunito SemiBold"/>
            </a:endParaRPr>
          </a:p>
          <a:p>
            <a:pPr indent="-355600" lvl="0" marL="457200" rtl="0" algn="l">
              <a:lnSpc>
                <a:spcPct val="100000"/>
              </a:lnSpc>
              <a:spcBef>
                <a:spcPts val="0"/>
              </a:spcBef>
              <a:spcAft>
                <a:spcPts val="0"/>
              </a:spcAft>
              <a:buClr>
                <a:srgbClr val="000000"/>
              </a:buClr>
              <a:buSzPts val="2000"/>
              <a:buFont typeface="Nunito SemiBold"/>
              <a:buAutoNum type="arabicPeriod"/>
            </a:pPr>
            <a:r>
              <a:rPr lang="en-US" sz="2000">
                <a:solidFill>
                  <a:srgbClr val="000000"/>
                </a:solidFill>
                <a:latin typeface="Nunito SemiBold"/>
                <a:ea typeface="Nunito SemiBold"/>
                <a:cs typeface="Nunito SemiBold"/>
                <a:sym typeface="Nunito SemiBold"/>
              </a:rPr>
              <a:t>Impact</a:t>
            </a:r>
            <a:endParaRPr sz="2000">
              <a:solidFill>
                <a:srgbClr val="000000"/>
              </a:solidFill>
              <a:latin typeface="Nunito SemiBold"/>
              <a:ea typeface="Nunito SemiBold"/>
              <a:cs typeface="Nunito SemiBold"/>
              <a:sym typeface="Nunito SemiBold"/>
            </a:endParaRPr>
          </a:p>
          <a:p>
            <a:pPr indent="-355600" lvl="0" marL="457200" rtl="0" algn="l">
              <a:lnSpc>
                <a:spcPct val="100000"/>
              </a:lnSpc>
              <a:spcBef>
                <a:spcPts val="0"/>
              </a:spcBef>
              <a:spcAft>
                <a:spcPts val="0"/>
              </a:spcAft>
              <a:buClr>
                <a:srgbClr val="000000"/>
              </a:buClr>
              <a:buSzPts val="2000"/>
              <a:buFont typeface="Nunito SemiBold"/>
              <a:buAutoNum type="arabicPeriod"/>
            </a:pPr>
            <a:r>
              <a:rPr lang="en-US" sz="2000">
                <a:solidFill>
                  <a:srgbClr val="000000"/>
                </a:solidFill>
                <a:latin typeface="Nunito SemiBold"/>
                <a:ea typeface="Nunito SemiBold"/>
                <a:cs typeface="Nunito SemiBold"/>
                <a:sym typeface="Nunito SemiBold"/>
              </a:rPr>
              <a:t>Action points</a:t>
            </a:r>
            <a:endParaRPr sz="2000">
              <a:solidFill>
                <a:srgbClr val="000000"/>
              </a:solidFill>
              <a:latin typeface="Nunito SemiBold"/>
              <a:ea typeface="Nunito SemiBold"/>
              <a:cs typeface="Nunito SemiBold"/>
              <a:sym typeface="Nunito SemiBold"/>
            </a:endParaRPr>
          </a:p>
          <a:p>
            <a:pPr indent="0" lvl="0" marL="0" rtl="0" algn="l">
              <a:spcBef>
                <a:spcPts val="10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9" name="Google Shape;179;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List of Abbreviations</a:t>
            </a:r>
            <a:endParaRPr/>
          </a:p>
        </p:txBody>
      </p:sp>
      <p:sp>
        <p:nvSpPr>
          <p:cNvPr id="180" name="Google Shape;180;p21"/>
          <p:cNvSpPr txBox="1"/>
          <p:nvPr>
            <p:ph idx="1" type="subTitle"/>
          </p:nvPr>
        </p:nvSpPr>
        <p:spPr>
          <a:xfrm>
            <a:off x="56774" y="1064670"/>
            <a:ext cx="11274600" cy="48519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90000"/>
              </a:lnSpc>
              <a:spcBef>
                <a:spcPts val="0"/>
              </a:spcBef>
              <a:spcAft>
                <a:spcPts val="0"/>
              </a:spcAft>
              <a:buSzPts val="2000"/>
              <a:buAutoNum type="arabicPeriod"/>
            </a:pPr>
            <a:r>
              <a:rPr lang="en-US" sz="2000"/>
              <a:t>KP- KOKOpoint</a:t>
            </a:r>
            <a:endParaRPr sz="2000"/>
          </a:p>
          <a:p>
            <a:pPr indent="-355600" lvl="0" marL="457200" marR="0" rtl="0" algn="l">
              <a:lnSpc>
                <a:spcPct val="90000"/>
              </a:lnSpc>
              <a:spcBef>
                <a:spcPts val="0"/>
              </a:spcBef>
              <a:spcAft>
                <a:spcPts val="0"/>
              </a:spcAft>
              <a:buSzPts val="2000"/>
              <a:buAutoNum type="arabicPeriod"/>
            </a:pPr>
            <a:r>
              <a:rPr lang="en-US" sz="2000"/>
              <a:t>SMV- Smartvalve</a:t>
            </a:r>
            <a:endParaRPr sz="2000"/>
          </a:p>
        </p:txBody>
      </p:sp>
      <p:sp>
        <p:nvSpPr>
          <p:cNvPr id="181" name="Google Shape;181;p2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statement</a:t>
            </a:r>
            <a:endParaRPr/>
          </a:p>
        </p:txBody>
      </p:sp>
      <p:sp>
        <p:nvSpPr>
          <p:cNvPr id="188" name="Google Shape;188;p2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spcBef>
                <a:spcPts val="0"/>
              </a:spcBef>
              <a:spcAft>
                <a:spcPts val="0"/>
              </a:spcAft>
              <a:buSzPts val="2000"/>
              <a:buFont typeface="Nunito SemiBold"/>
              <a:buChar char="•"/>
            </a:pPr>
            <a:r>
              <a:rPr lang="en-US" sz="2000">
                <a:latin typeface="Nunito SemiBold"/>
                <a:ea typeface="Nunito SemiBold"/>
                <a:cs typeface="Nunito SemiBold"/>
                <a:sym typeface="Nunito SemiBold"/>
              </a:rPr>
              <a:t>Popped out 30x2mm O-ring for dock part 3 </a:t>
            </a:r>
            <a:endParaRPr sz="2000"/>
          </a:p>
        </p:txBody>
      </p:sp>
      <p:sp>
        <p:nvSpPr>
          <p:cNvPr id="189" name="Google Shape;189;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Frequency of </a:t>
            </a:r>
            <a:r>
              <a:rPr lang="en-US"/>
              <a:t>occurrence</a:t>
            </a:r>
            <a:r>
              <a:rPr lang="en-US"/>
              <a:t> - maintenance report</a:t>
            </a:r>
            <a:endParaRPr/>
          </a:p>
        </p:txBody>
      </p:sp>
      <p:sp>
        <p:nvSpPr>
          <p:cNvPr id="196" name="Google Shape;196;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97" name="Google Shape;197;p23" title="Status of Dock O-ring [30X2mm] popped out "/>
          <p:cNvPicPr preferRelativeResize="0"/>
          <p:nvPr/>
        </p:nvPicPr>
        <p:blipFill>
          <a:blip r:embed="rId3">
            <a:alphaModFix/>
          </a:blip>
          <a:stretch>
            <a:fillRect/>
          </a:stretch>
        </p:blipFill>
        <p:spPr>
          <a:xfrm>
            <a:off x="152400" y="1027743"/>
            <a:ext cx="7200900" cy="4464844"/>
          </a:xfrm>
          <a:prstGeom prst="rect">
            <a:avLst/>
          </a:prstGeom>
          <a:noFill/>
          <a:ln cap="flat" cmpd="sng" w="19050">
            <a:solidFill>
              <a:schemeClr val="dk2"/>
            </a:solidFill>
            <a:prstDash val="solid"/>
            <a:round/>
            <a:headEnd len="sm" w="sm" type="none"/>
            <a:tailEnd len="sm" w="sm" type="none"/>
          </a:ln>
        </p:spPr>
      </p:pic>
      <p:graphicFrame>
        <p:nvGraphicFramePr>
          <p:cNvPr id="198" name="Google Shape;198;p23"/>
          <p:cNvGraphicFramePr/>
          <p:nvPr/>
        </p:nvGraphicFramePr>
        <p:xfrm>
          <a:off x="7621850" y="1027750"/>
          <a:ext cx="3000000" cy="3000000"/>
        </p:xfrm>
        <a:graphic>
          <a:graphicData uri="http://schemas.openxmlformats.org/drawingml/2006/table">
            <a:tbl>
              <a:tblPr>
                <a:noFill/>
                <a:tableStyleId>{9B64969A-C994-4339-B65B-4F3A501D825D}</a:tableStyleId>
              </a:tblPr>
              <a:tblGrid>
                <a:gridCol w="1098475"/>
                <a:gridCol w="1098475"/>
                <a:gridCol w="1098475"/>
              </a:tblGrid>
              <a:tr h="519400">
                <a:tc>
                  <a:txBody>
                    <a:bodyPr/>
                    <a:lstStyle/>
                    <a:p>
                      <a:pPr indent="0" lvl="0" marL="0" rtl="0" algn="ctr">
                        <a:lnSpc>
                          <a:spcPct val="115000"/>
                        </a:lnSpc>
                        <a:spcBef>
                          <a:spcPts val="0"/>
                        </a:spcBef>
                        <a:spcAft>
                          <a:spcPts val="0"/>
                        </a:spcAft>
                        <a:buNone/>
                      </a:pPr>
                      <a:r>
                        <a:rPr b="1" lang="en-US" sz="1000">
                          <a:solidFill>
                            <a:srgbClr val="FFFFFF"/>
                          </a:solidFill>
                          <a:latin typeface="Nunito"/>
                          <a:ea typeface="Nunito"/>
                          <a:cs typeface="Nunito"/>
                          <a:sym typeface="Nunito"/>
                        </a:rPr>
                        <a:t>YES</a:t>
                      </a:r>
                      <a:endParaRPr b="1" sz="1000">
                        <a:solidFill>
                          <a:srgbClr val="FFFFFF"/>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US" sz="1000">
                          <a:solidFill>
                            <a:srgbClr val="FFFFFF"/>
                          </a:solidFill>
                          <a:latin typeface="Nunito"/>
                          <a:ea typeface="Nunito"/>
                          <a:cs typeface="Nunito"/>
                          <a:sym typeface="Nunito"/>
                        </a:rPr>
                        <a:t>NO</a:t>
                      </a:r>
                      <a:endParaRPr b="1" sz="1000">
                        <a:solidFill>
                          <a:srgbClr val="FFFFFF"/>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US" sz="1000">
                          <a:solidFill>
                            <a:srgbClr val="FFFFFF"/>
                          </a:solidFill>
                          <a:latin typeface="Nunito"/>
                          <a:ea typeface="Nunito"/>
                          <a:cs typeface="Nunito"/>
                          <a:sym typeface="Nunito"/>
                        </a:rPr>
                        <a:t>TARGET</a:t>
                      </a:r>
                      <a:endParaRPr b="1" sz="1000">
                        <a:solidFill>
                          <a:srgbClr val="FFFFFF"/>
                        </a:solidFill>
                        <a:latin typeface="Nunito"/>
                        <a:ea typeface="Nunito"/>
                        <a:cs typeface="Nunito"/>
                        <a:sym typeface="Nunito"/>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r>
              <a:tr h="519400">
                <a:tc>
                  <a:txBody>
                    <a:bodyPr/>
                    <a:lstStyle/>
                    <a:p>
                      <a:pPr indent="0" lvl="0" marL="0" rtl="0" algn="r">
                        <a:lnSpc>
                          <a:spcPct val="115000"/>
                        </a:lnSpc>
                        <a:spcBef>
                          <a:spcPts val="0"/>
                        </a:spcBef>
                        <a:spcAft>
                          <a:spcPts val="0"/>
                        </a:spcAft>
                        <a:buNone/>
                      </a:pPr>
                      <a:r>
                        <a:rPr b="1" lang="en-US" sz="1000">
                          <a:latin typeface="Nunito"/>
                          <a:ea typeface="Nunito"/>
                          <a:cs typeface="Nunito"/>
                          <a:sym typeface="Nunito"/>
                        </a:rPr>
                        <a:t>67</a:t>
                      </a:r>
                      <a:endParaRPr b="1" sz="1000">
                        <a:latin typeface="Nunito"/>
                        <a:ea typeface="Nunito"/>
                        <a:cs typeface="Nunito"/>
                        <a:sym typeface="Nuni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latin typeface="Nunito"/>
                          <a:ea typeface="Nunito"/>
                          <a:cs typeface="Nunito"/>
                          <a:sym typeface="Nunito"/>
                        </a:rPr>
                        <a:t>563</a:t>
                      </a:r>
                      <a:endParaRPr b="1" sz="1000">
                        <a:latin typeface="Nunito"/>
                        <a:ea typeface="Nunito"/>
                        <a:cs typeface="Nunito"/>
                        <a:sym typeface="Nuni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US" sz="1000">
                          <a:latin typeface="Nunito"/>
                          <a:ea typeface="Nunito"/>
                          <a:cs typeface="Nunito"/>
                          <a:sym typeface="Nunito"/>
                        </a:rPr>
                        <a:t>616</a:t>
                      </a:r>
                      <a:endParaRPr b="1" sz="1000">
                        <a:latin typeface="Nunito"/>
                        <a:ea typeface="Nunito"/>
                        <a:cs typeface="Nunito"/>
                        <a:sym typeface="Nuni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99" name="Google Shape;199;p23"/>
          <p:cNvSpPr txBox="1"/>
          <p:nvPr/>
        </p:nvSpPr>
        <p:spPr>
          <a:xfrm>
            <a:off x="7634700" y="2396175"/>
            <a:ext cx="2759700" cy="10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11% of visited KPs</a:t>
            </a:r>
            <a:endParaRPr b="1" sz="2000">
              <a:latin typeface="Nunito"/>
              <a:ea typeface="Nunito"/>
              <a:cs typeface="Nunito"/>
              <a:sym typeface="Nunito"/>
            </a:endParaRPr>
          </a:p>
        </p:txBody>
      </p:sp>
      <p:sp>
        <p:nvSpPr>
          <p:cNvPr id="200" name="Google Shape;200;p23"/>
          <p:cNvSpPr txBox="1"/>
          <p:nvPr/>
        </p:nvSpPr>
        <p:spPr>
          <a:xfrm>
            <a:off x="10047375" y="6064775"/>
            <a:ext cx="1338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a:ea typeface="Nunito"/>
                <a:cs typeface="Nunito"/>
                <a:sym typeface="Nunito"/>
                <a:hlinkClick r:id="rId4"/>
              </a:rPr>
              <a:t>Source Data</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Frequency of </a:t>
            </a:r>
            <a:r>
              <a:rPr lang="en-US"/>
              <a:t>occurrence</a:t>
            </a:r>
            <a:r>
              <a:rPr lang="en-US"/>
              <a:t> - In house repair report</a:t>
            </a:r>
            <a:endParaRPr/>
          </a:p>
        </p:txBody>
      </p:sp>
      <p:sp>
        <p:nvSpPr>
          <p:cNvPr id="207" name="Google Shape;207;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08" name="Google Shape;208;p24" title="COUNTA of Part 3 O-ring popped out vs. Part 3 O-ring popped out"/>
          <p:cNvPicPr preferRelativeResize="0"/>
          <p:nvPr/>
        </p:nvPicPr>
        <p:blipFill>
          <a:blip r:embed="rId3">
            <a:alphaModFix/>
          </a:blip>
          <a:stretch>
            <a:fillRect/>
          </a:stretch>
        </p:blipFill>
        <p:spPr>
          <a:xfrm>
            <a:off x="152400" y="1027749"/>
            <a:ext cx="7205472" cy="4471416"/>
          </a:xfrm>
          <a:prstGeom prst="rect">
            <a:avLst/>
          </a:prstGeom>
          <a:noFill/>
          <a:ln cap="flat" cmpd="sng" w="19050">
            <a:solidFill>
              <a:schemeClr val="dk2"/>
            </a:solidFill>
            <a:prstDash val="solid"/>
            <a:round/>
            <a:headEnd len="sm" w="sm" type="none"/>
            <a:tailEnd len="sm" w="sm" type="none"/>
          </a:ln>
        </p:spPr>
      </p:pic>
      <p:graphicFrame>
        <p:nvGraphicFramePr>
          <p:cNvPr id="209" name="Google Shape;209;p24"/>
          <p:cNvGraphicFramePr/>
          <p:nvPr/>
        </p:nvGraphicFramePr>
        <p:xfrm>
          <a:off x="7626096" y="1027750"/>
          <a:ext cx="3000000" cy="3000000"/>
        </p:xfrm>
        <a:graphic>
          <a:graphicData uri="http://schemas.openxmlformats.org/drawingml/2006/table">
            <a:tbl>
              <a:tblPr>
                <a:noFill/>
                <a:tableStyleId>{9B64969A-C994-4339-B65B-4F3A501D825D}</a:tableStyleId>
              </a:tblPr>
              <a:tblGrid>
                <a:gridCol w="1090025"/>
                <a:gridCol w="2201825"/>
              </a:tblGrid>
              <a:tr h="393375">
                <a:tc>
                  <a:txBody>
                    <a:bodyPr/>
                    <a:lstStyle/>
                    <a:p>
                      <a:pPr indent="0" lvl="0" marL="0" rtl="0" algn="l">
                        <a:lnSpc>
                          <a:spcPct val="115000"/>
                        </a:lnSpc>
                        <a:spcBef>
                          <a:spcPts val="0"/>
                        </a:spcBef>
                        <a:spcAft>
                          <a:spcPts val="0"/>
                        </a:spcAft>
                        <a:buNone/>
                      </a:pPr>
                      <a:r>
                        <a:rPr i="1" lang="en-US" sz="1000"/>
                        <a:t>Part 3 O-ring popped out</a:t>
                      </a:r>
                      <a:endParaRPr b="1" i="1" sz="1000">
                        <a:solidFill>
                          <a:srgbClr val="FFFFFF"/>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666666"/>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lang="en-US" sz="1000">
                          <a:solidFill>
                            <a:srgbClr val="FFFFFF"/>
                          </a:solidFill>
                        </a:rPr>
                        <a:t>COUNTA of Part 3 O-ring popped out</a:t>
                      </a:r>
                      <a:endParaRPr b="1" sz="1000">
                        <a:solidFill>
                          <a:srgbClr val="FFFFFF"/>
                        </a:solidFill>
                      </a:endParaRPr>
                    </a:p>
                  </a:txBody>
                  <a:tcPr marT="19050" marB="19050" marR="91425" marL="9142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666666"/>
                      </a:solidFill>
                      <a:prstDash val="solid"/>
                      <a:round/>
                      <a:headEnd len="sm" w="sm" type="none"/>
                      <a:tailEnd len="sm" w="sm" type="none"/>
                    </a:lnB>
                    <a:solidFill>
                      <a:srgbClr val="666666"/>
                    </a:solidFill>
                  </a:tcPr>
                </a:tc>
              </a:tr>
              <a:tr h="216350">
                <a:tc>
                  <a:txBody>
                    <a:bodyPr/>
                    <a:lstStyle/>
                    <a:p>
                      <a:pPr indent="0" lvl="0" marL="0" rtl="0" algn="l">
                        <a:lnSpc>
                          <a:spcPct val="115000"/>
                        </a:lnSpc>
                        <a:spcBef>
                          <a:spcPts val="0"/>
                        </a:spcBef>
                        <a:spcAft>
                          <a:spcPts val="0"/>
                        </a:spcAft>
                        <a:buNone/>
                      </a:pPr>
                      <a:r>
                        <a:rPr lang="en-US" sz="1000"/>
                        <a:t>No</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US" sz="1000"/>
                        <a:t>66</a:t>
                      </a:r>
                      <a:endParaRPr b="1"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666666"/>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16350">
                <a:tc>
                  <a:txBody>
                    <a:bodyPr/>
                    <a:lstStyle/>
                    <a:p>
                      <a:pPr indent="0" lvl="0" marL="0" rtl="0" algn="l">
                        <a:lnSpc>
                          <a:spcPct val="115000"/>
                        </a:lnSpc>
                        <a:spcBef>
                          <a:spcPts val="0"/>
                        </a:spcBef>
                        <a:spcAft>
                          <a:spcPts val="0"/>
                        </a:spcAft>
                        <a:buNone/>
                      </a:pPr>
                      <a:r>
                        <a:rPr lang="en-US" sz="1000"/>
                        <a:t>Yes</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F3F3F3"/>
                    </a:solidFill>
                  </a:tcPr>
                </a:tc>
                <a:tc>
                  <a:txBody>
                    <a:bodyPr/>
                    <a:lstStyle/>
                    <a:p>
                      <a:pPr indent="0" lvl="0" marL="0" rtl="0" algn="r">
                        <a:lnSpc>
                          <a:spcPct val="115000"/>
                        </a:lnSpc>
                        <a:spcBef>
                          <a:spcPts val="0"/>
                        </a:spcBef>
                        <a:spcAft>
                          <a:spcPts val="0"/>
                        </a:spcAft>
                        <a:buNone/>
                      </a:pPr>
                      <a:r>
                        <a:rPr lang="en-US" sz="1000"/>
                        <a:t>68</a:t>
                      </a:r>
                      <a:endParaRPr b="1" sz="1000"/>
                    </a:p>
                  </a:txBody>
                  <a:tcPr marT="19050" marB="19050" marR="28575" marL="28575" anchor="b">
                    <a:lnL cap="flat" cmpd="sng" w="9525">
                      <a:solidFill>
                        <a:srgbClr val="FFFFFF"/>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FFFF"/>
                    </a:solidFill>
                  </a:tcPr>
                </a:tc>
              </a:tr>
              <a:tr h="216350">
                <a:tc>
                  <a:txBody>
                    <a:bodyPr/>
                    <a:lstStyle/>
                    <a:p>
                      <a:pPr indent="0" lvl="0" marL="0" rtl="0" algn="l">
                        <a:lnSpc>
                          <a:spcPct val="115000"/>
                        </a:lnSpc>
                        <a:spcBef>
                          <a:spcPts val="0"/>
                        </a:spcBef>
                        <a:spcAft>
                          <a:spcPts val="0"/>
                        </a:spcAft>
                        <a:buNone/>
                      </a:pPr>
                      <a:r>
                        <a:rPr b="1" lang="en-US" sz="1000"/>
                        <a:t>Grand Total</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c>
                  <a:txBody>
                    <a:bodyPr/>
                    <a:lstStyle/>
                    <a:p>
                      <a:pPr indent="0" lvl="0" marL="0" rtl="0" algn="r">
                        <a:lnSpc>
                          <a:spcPct val="115000"/>
                        </a:lnSpc>
                        <a:spcBef>
                          <a:spcPts val="0"/>
                        </a:spcBef>
                        <a:spcAft>
                          <a:spcPts val="0"/>
                        </a:spcAft>
                        <a:buNone/>
                      </a:pPr>
                      <a:r>
                        <a:rPr b="1" lang="en-US" sz="1000"/>
                        <a:t>134</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D9D9D9"/>
                    </a:solidFill>
                  </a:tcPr>
                </a:tc>
              </a:tr>
            </a:tbl>
          </a:graphicData>
        </a:graphic>
      </p:graphicFrame>
      <p:sp>
        <p:nvSpPr>
          <p:cNvPr id="210" name="Google Shape;210;p24"/>
          <p:cNvSpPr txBox="1"/>
          <p:nvPr/>
        </p:nvSpPr>
        <p:spPr>
          <a:xfrm>
            <a:off x="7626100" y="2412700"/>
            <a:ext cx="3759900" cy="10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Nunito"/>
                <a:ea typeface="Nunito"/>
                <a:cs typeface="Nunito"/>
                <a:sym typeface="Nunito"/>
              </a:rPr>
              <a:t>98 of 195 KP canister docks repaired  as from 4th August</a:t>
            </a:r>
            <a:endParaRPr b="1" sz="2000">
              <a:latin typeface="Nunito"/>
              <a:ea typeface="Nunito"/>
              <a:cs typeface="Nunito"/>
              <a:sym typeface="Nunito"/>
            </a:endParaRPr>
          </a:p>
        </p:txBody>
      </p:sp>
      <p:sp>
        <p:nvSpPr>
          <p:cNvPr id="211" name="Google Shape;211;p24"/>
          <p:cNvSpPr txBox="1"/>
          <p:nvPr/>
        </p:nvSpPr>
        <p:spPr>
          <a:xfrm>
            <a:off x="10047375" y="6064775"/>
            <a:ext cx="13386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Nunito"/>
                <a:ea typeface="Nunito"/>
                <a:cs typeface="Nunito"/>
                <a:sym typeface="Nunito"/>
                <a:hlinkClick r:id="rId4"/>
              </a:rPr>
              <a:t>Source Data</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Hypothesis</a:t>
            </a:r>
            <a:endParaRPr/>
          </a:p>
        </p:txBody>
      </p:sp>
      <p:sp>
        <p:nvSpPr>
          <p:cNvPr id="218" name="Google Shape;218;p25"/>
          <p:cNvSpPr txBox="1"/>
          <p:nvPr>
            <p:ph idx="1" type="subTitle"/>
          </p:nvPr>
        </p:nvSpPr>
        <p:spPr>
          <a:xfrm>
            <a:off x="829349" y="1003045"/>
            <a:ext cx="11274600" cy="4851900"/>
          </a:xfrm>
          <a:prstGeom prst="rect">
            <a:avLst/>
          </a:prstGeom>
        </p:spPr>
        <p:txBody>
          <a:bodyPr anchorCtr="0" anchor="t" bIns="45700" lIns="91425" spcFirstLastPara="1" rIns="91425" wrap="square" tIns="45700">
            <a:noAutofit/>
          </a:bodyPr>
          <a:lstStyle/>
          <a:p>
            <a:pPr indent="-355600" lvl="0" marL="457200" rtl="0" algn="l">
              <a:spcBef>
                <a:spcPts val="800"/>
              </a:spcBef>
              <a:spcAft>
                <a:spcPts val="0"/>
              </a:spcAft>
              <a:buSzPts val="2000"/>
              <a:buAutoNum type="arabicPeriod"/>
            </a:pPr>
            <a:r>
              <a:rPr lang="en-US" sz="2000"/>
              <a:t>Canister issue from the last batch shipment to be checked</a:t>
            </a:r>
            <a:endParaRPr sz="2000"/>
          </a:p>
          <a:p>
            <a:pPr indent="-355600" lvl="0" marL="457200" rtl="0" algn="l">
              <a:spcBef>
                <a:spcPts val="0"/>
              </a:spcBef>
              <a:spcAft>
                <a:spcPts val="0"/>
              </a:spcAft>
              <a:buSzPts val="2000"/>
              <a:buAutoNum type="arabicPeriod"/>
            </a:pPr>
            <a:r>
              <a:rPr lang="en-US" sz="2000"/>
              <a:t>Heat capacity of the SS parts to be tested</a:t>
            </a:r>
            <a:endParaRPr sz="2000"/>
          </a:p>
          <a:p>
            <a:pPr indent="-355600" lvl="0" marL="457200" rtl="0" algn="l">
              <a:spcBef>
                <a:spcPts val="0"/>
              </a:spcBef>
              <a:spcAft>
                <a:spcPts val="0"/>
              </a:spcAft>
              <a:buSzPts val="2000"/>
              <a:buAutoNum type="arabicPeriod"/>
            </a:pPr>
            <a:r>
              <a:rPr lang="en-US" sz="2000"/>
              <a:t>The SS part 3 groove might be smaller</a:t>
            </a:r>
            <a:endParaRPr sz="2000"/>
          </a:p>
          <a:p>
            <a:pPr indent="-355600" lvl="0" marL="457200" rtl="0" algn="l">
              <a:spcBef>
                <a:spcPts val="0"/>
              </a:spcBef>
              <a:spcAft>
                <a:spcPts val="0"/>
              </a:spcAft>
              <a:buSzPts val="2000"/>
              <a:buAutoNum type="arabicPeriod"/>
            </a:pPr>
            <a:r>
              <a:rPr lang="en-US" sz="2000"/>
              <a:t>The SS part 3 groove is smoother compared to the plastic part 3 (coefficient of friction)</a:t>
            </a:r>
            <a:endParaRPr sz="2000"/>
          </a:p>
          <a:p>
            <a:pPr indent="-355600" lvl="0" marL="457200" rtl="0" algn="l">
              <a:spcBef>
                <a:spcPts val="0"/>
              </a:spcBef>
              <a:spcAft>
                <a:spcPts val="0"/>
              </a:spcAft>
              <a:buSzPts val="2000"/>
              <a:buAutoNum type="arabicPeriod"/>
            </a:pPr>
            <a:r>
              <a:rPr lang="en-US" sz="2000"/>
              <a:t>KPs </a:t>
            </a:r>
            <a:r>
              <a:rPr lang="en-US" sz="2000"/>
              <a:t>recurrence</a:t>
            </a:r>
            <a:r>
              <a:rPr lang="en-US" sz="2000"/>
              <a:t> to be tracked to determine if this is a factor</a:t>
            </a:r>
            <a:endParaRPr sz="2000"/>
          </a:p>
          <a:p>
            <a:pPr indent="-355600" lvl="0" marL="457200" rtl="0" algn="l">
              <a:spcBef>
                <a:spcPts val="0"/>
              </a:spcBef>
              <a:spcAft>
                <a:spcPts val="0"/>
              </a:spcAft>
              <a:buSzPts val="2000"/>
              <a:buAutoNum type="arabicPeriod"/>
            </a:pPr>
            <a:r>
              <a:rPr lang="en-US" sz="2000"/>
              <a:t>Inhouse QC for the final dock </a:t>
            </a:r>
            <a:r>
              <a:rPr lang="en-US" sz="2000"/>
              <a:t>at least</a:t>
            </a:r>
            <a:r>
              <a:rPr lang="en-US" sz="2000"/>
              <a:t> 30% </a:t>
            </a:r>
            <a:endParaRPr sz="2000"/>
          </a:p>
        </p:txBody>
      </p:sp>
      <p:sp>
        <p:nvSpPr>
          <p:cNvPr id="219" name="Google Shape;219;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Impact</a:t>
            </a:r>
            <a:endParaRPr/>
          </a:p>
        </p:txBody>
      </p:sp>
      <p:sp>
        <p:nvSpPr>
          <p:cNvPr id="226" name="Google Shape;226;p2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AutoNum type="arabicPeriod"/>
            </a:pPr>
            <a:r>
              <a:rPr lang="en-US" sz="2000"/>
              <a:t>First nothing happens when all other factors remain constant</a:t>
            </a:r>
            <a:endParaRPr sz="2000"/>
          </a:p>
          <a:p>
            <a:pPr indent="-355600" lvl="0" marL="457200" rtl="0" algn="l">
              <a:spcBef>
                <a:spcPts val="0"/>
              </a:spcBef>
              <a:spcAft>
                <a:spcPts val="0"/>
              </a:spcAft>
              <a:buSzPts val="2000"/>
              <a:buAutoNum type="arabicPeriod"/>
            </a:pPr>
            <a:r>
              <a:rPr lang="en-US" sz="2000"/>
              <a:t>Flooding SMV when the DV is faulty and not closing completely</a:t>
            </a:r>
            <a:endParaRPr sz="2000"/>
          </a:p>
        </p:txBody>
      </p:sp>
      <p:sp>
        <p:nvSpPr>
          <p:cNvPr id="227" name="Google Shape;227;p2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Action points</a:t>
            </a:r>
            <a:endParaRPr/>
          </a:p>
        </p:txBody>
      </p:sp>
      <p:sp>
        <p:nvSpPr>
          <p:cNvPr id="234" name="Google Shape;234;p27"/>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457200" rtl="0" algn="l">
              <a:spcBef>
                <a:spcPts val="800"/>
              </a:spcBef>
              <a:spcAft>
                <a:spcPts val="0"/>
              </a:spcAft>
              <a:buNone/>
            </a:pPr>
            <a:r>
              <a:rPr b="1" lang="en-US" sz="2000"/>
              <a:t>Daniel - </a:t>
            </a:r>
            <a:r>
              <a:rPr lang="en-US" sz="2000"/>
              <a:t>ensure SMV and dock housing integrate to achieve concentric nature of dock part 1 and the dock cover</a:t>
            </a:r>
            <a:endParaRPr sz="2000"/>
          </a:p>
          <a:p>
            <a:pPr indent="0" lvl="0" marL="457200" rtl="0" algn="l">
              <a:spcBef>
                <a:spcPts val="800"/>
              </a:spcBef>
              <a:spcAft>
                <a:spcPts val="0"/>
              </a:spcAft>
              <a:buNone/>
            </a:pPr>
            <a:r>
              <a:rPr b="1" lang="en-US" sz="2000"/>
              <a:t>Steve</a:t>
            </a:r>
            <a:r>
              <a:rPr lang="en-US" sz="2000"/>
              <a:t> - collection of defective canisters, test with them and analyze neighborhoods where the issue occur</a:t>
            </a:r>
            <a:endParaRPr sz="2000"/>
          </a:p>
          <a:p>
            <a:pPr indent="0" lvl="0" marL="457200" rtl="0" algn="l">
              <a:spcBef>
                <a:spcPts val="800"/>
              </a:spcBef>
              <a:spcAft>
                <a:spcPts val="0"/>
              </a:spcAft>
              <a:buNone/>
            </a:pPr>
            <a:r>
              <a:rPr b="1" lang="en-US" sz="2000"/>
              <a:t>Yasin</a:t>
            </a:r>
            <a:r>
              <a:rPr lang="en-US" sz="2000"/>
              <a:t> - specify which 0-ring popped out in deployment form response/use similar wording and KOKO naming standard for parts</a:t>
            </a:r>
            <a:endParaRPr sz="2000"/>
          </a:p>
          <a:p>
            <a:pPr indent="0" lvl="0" marL="457200" rtl="0" algn="l">
              <a:spcBef>
                <a:spcPts val="800"/>
              </a:spcBef>
              <a:spcAft>
                <a:spcPts val="0"/>
              </a:spcAft>
              <a:buNone/>
            </a:pPr>
            <a:r>
              <a:rPr b="1" lang="en-US" sz="2000"/>
              <a:t>Sam</a:t>
            </a:r>
            <a:r>
              <a:rPr lang="en-US" sz="2000"/>
              <a:t> - 30% QC goal</a:t>
            </a:r>
            <a:endParaRPr sz="2000"/>
          </a:p>
          <a:p>
            <a:pPr indent="0" lvl="0" marL="457200" rtl="0" algn="l">
              <a:spcBef>
                <a:spcPts val="800"/>
              </a:spcBef>
              <a:spcAft>
                <a:spcPts val="0"/>
              </a:spcAft>
              <a:buNone/>
            </a:pPr>
            <a:r>
              <a:rPr b="1" lang="en-US" sz="2000"/>
              <a:t>Ceesay</a:t>
            </a:r>
            <a:r>
              <a:rPr lang="en-US" sz="2000"/>
              <a:t> - lab tests i.e check heat capacity and research on solution </a:t>
            </a:r>
            <a:r>
              <a:rPr lang="en-US" sz="2000"/>
              <a:t>liaise</a:t>
            </a:r>
            <a:r>
              <a:rPr lang="en-US" sz="2000"/>
              <a:t> also with India team </a:t>
            </a:r>
            <a:endParaRPr sz="2000"/>
          </a:p>
          <a:p>
            <a:pPr indent="0" lvl="0" marL="0" rtl="0" algn="l">
              <a:spcBef>
                <a:spcPts val="1000"/>
              </a:spcBef>
              <a:spcAft>
                <a:spcPts val="0"/>
              </a:spcAft>
              <a:buNone/>
            </a:pPr>
            <a:r>
              <a:t/>
            </a:r>
            <a:endParaRPr/>
          </a:p>
        </p:txBody>
      </p:sp>
      <p:sp>
        <p:nvSpPr>
          <p:cNvPr id="235" name="Google Shape;235;p27"/>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